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4"/>
  </p:notesMasterIdLst>
  <p:sldIdLst>
    <p:sldId id="256" r:id="rId2"/>
    <p:sldId id="276" r:id="rId3"/>
    <p:sldId id="261" r:id="rId4"/>
    <p:sldId id="257" r:id="rId5"/>
    <p:sldId id="258" r:id="rId6"/>
    <p:sldId id="259" r:id="rId7"/>
    <p:sldId id="260" r:id="rId8"/>
    <p:sldId id="262" r:id="rId9"/>
    <p:sldId id="263" r:id="rId10"/>
    <p:sldId id="268" r:id="rId11"/>
    <p:sldId id="264" r:id="rId12"/>
    <p:sldId id="269" r:id="rId13"/>
    <p:sldId id="270" r:id="rId14"/>
    <p:sldId id="265" r:id="rId15"/>
    <p:sldId id="266" r:id="rId16"/>
    <p:sldId id="267" r:id="rId17"/>
    <p:sldId id="271" r:id="rId18"/>
    <p:sldId id="272" r:id="rId19"/>
    <p:sldId id="273" r:id="rId20"/>
    <p:sldId id="274" r:id="rId21"/>
    <p:sldId id="275"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7" autoAdjust="0"/>
    <p:restoredTop sz="94609" autoAdjust="0"/>
  </p:normalViewPr>
  <p:slideViewPr>
    <p:cSldViewPr>
      <p:cViewPr varScale="1">
        <p:scale>
          <a:sx n="115" d="100"/>
          <a:sy n="115" d="100"/>
        </p:scale>
        <p:origin x="-834" y="-108"/>
      </p:cViewPr>
      <p:guideLst>
        <p:guide orient="horz" pos="2160"/>
        <p:guide pos="2880"/>
      </p:guideLst>
    </p:cSldViewPr>
  </p:slideViewPr>
  <p:outlineViewPr>
    <p:cViewPr>
      <p:scale>
        <a:sx n="33" d="100"/>
        <a:sy n="33" d="100"/>
      </p:scale>
      <p:origin x="0" y="216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1C3AEC-A9B4-4A82-B903-EA1D9E78796C}" type="datetimeFigureOut">
              <a:rPr lang="en-US" smtClean="0"/>
              <a:pPr/>
              <a:t>12/3/2020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ACB738-6BB1-40D6-BAD4-5921227033A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Good evening.</a:t>
            </a:r>
            <a:r>
              <a:rPr lang="en-US" baseline="0" dirty="0" smtClean="0"/>
              <a:t> We are going to talk about ERSEA, What is ERSEA, </a:t>
            </a:r>
            <a:r>
              <a:rPr lang="en-US" baseline="0" dirty="0" err="1" smtClean="0"/>
              <a:t>Whats</a:t>
            </a:r>
            <a:r>
              <a:rPr lang="en-US" baseline="0" dirty="0" smtClean="0"/>
              <a:t> the process, </a:t>
            </a:r>
            <a:r>
              <a:rPr lang="en-US" baseline="0" dirty="0" err="1" smtClean="0"/>
              <a:t>Whats</a:t>
            </a:r>
            <a:r>
              <a:rPr lang="en-US" baseline="0" dirty="0" smtClean="0"/>
              <a:t> required, and Training. There are Two videos. Both videos will talk about ERSEA and the second video is required as it talks about ERSEA the final rule that was published on Feb. 10 2015 and became effective March 12, 2015 and ongoing.</a:t>
            </a:r>
            <a:endParaRPr lang="en-US" dirty="0"/>
          </a:p>
        </p:txBody>
      </p:sp>
      <p:sp>
        <p:nvSpPr>
          <p:cNvPr id="4" name="Slide Number Placeholder 3"/>
          <p:cNvSpPr>
            <a:spLocks noGrp="1"/>
          </p:cNvSpPr>
          <p:nvPr>
            <p:ph type="sldNum" sz="quarter" idx="10"/>
          </p:nvPr>
        </p:nvSpPr>
        <p:spPr/>
        <p:txBody>
          <a:bodyPr/>
          <a:lstStyle/>
          <a:p>
            <a:fld id="{FFACB738-6BB1-40D6-BAD4-5921227033A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CB738-6BB1-40D6-BAD4-5921227033AA}"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Service</a:t>
            </a:r>
            <a:r>
              <a:rPr lang="en-US" baseline="0" dirty="0" smtClean="0"/>
              <a:t> areas are Bertie, Halifax, Hertford, and Northampton County.</a:t>
            </a:r>
            <a:endParaRPr lang="en-US" dirty="0"/>
          </a:p>
        </p:txBody>
      </p:sp>
      <p:sp>
        <p:nvSpPr>
          <p:cNvPr id="4" name="Slide Number Placeholder 3"/>
          <p:cNvSpPr>
            <a:spLocks noGrp="1"/>
          </p:cNvSpPr>
          <p:nvPr>
            <p:ph type="sldNum" sz="quarter" idx="10"/>
          </p:nvPr>
        </p:nvSpPr>
        <p:spPr/>
        <p:txBody>
          <a:bodyPr/>
          <a:lstStyle/>
          <a:p>
            <a:fld id="{FFACB738-6BB1-40D6-BAD4-5921227033AA}"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87C275B-E666-4D66-83A9-8E5F5016EB99}" type="datetimeFigureOut">
              <a:rPr lang="en-US" smtClean="0"/>
              <a:pPr/>
              <a:t>12/3/2020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9AA7F5A-4554-4BA6-8254-BCB6139FD56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7C275B-E666-4D66-83A9-8E5F5016EB99}"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A7F5A-4554-4BA6-8254-BCB6139FD5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7C275B-E666-4D66-83A9-8E5F5016EB99}"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A7F5A-4554-4BA6-8254-BCB6139FD5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7C275B-E666-4D66-83A9-8E5F5016EB99}"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A7F5A-4554-4BA6-8254-BCB6139FD5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87C275B-E666-4D66-83A9-8E5F5016EB99}"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A7F5A-4554-4BA6-8254-BCB6139FD56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87C275B-E666-4D66-83A9-8E5F5016EB99}"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AA7F5A-4554-4BA6-8254-BCB6139FD56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87C275B-E666-4D66-83A9-8E5F5016EB99}" type="datetimeFigureOut">
              <a:rPr lang="en-US" smtClean="0"/>
              <a:pPr/>
              <a:t>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AA7F5A-4554-4BA6-8254-BCB6139FD56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87C275B-E666-4D66-83A9-8E5F5016EB99}" type="datetimeFigureOut">
              <a:rPr lang="en-US" smtClean="0"/>
              <a:pPr/>
              <a:t>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AA7F5A-4554-4BA6-8254-BCB6139FD5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7C275B-E666-4D66-83A9-8E5F5016EB99}" type="datetimeFigureOut">
              <a:rPr lang="en-US" smtClean="0"/>
              <a:pPr/>
              <a:t>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AA7F5A-4554-4BA6-8254-BCB6139FD5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87C275B-E666-4D66-83A9-8E5F5016EB99}"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AA7F5A-4554-4BA6-8254-BCB6139FD5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87C275B-E666-4D66-83A9-8E5F5016EB99}"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9AA7F5A-4554-4BA6-8254-BCB6139FD56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87C275B-E666-4D66-83A9-8E5F5016EB99}" type="datetimeFigureOut">
              <a:rPr lang="en-US" smtClean="0"/>
              <a:pPr/>
              <a:t>12/3/2020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9AA7F5A-4554-4BA6-8254-BCB6139FD56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clkc.ohs.acf.hhs.gov/policy/45-cfr-chap-xiii/part-1305-definitions" TargetMode="External"/><Relationship Id="rId2" Type="http://schemas.openxmlformats.org/officeDocument/2006/relationships/hyperlink" Target="https://eclkc.ohs.acf.hhs.gov/policy/45-cfr-chap-xiii/_lin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eclkc.ohs.acf.hhs.gov/policy/45-cfr-chap-xiii/_lin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eclkc.ohs.acf.hhs.gov/policy/45-cfr-chap-xiii/_link"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Users\Lamont%20Clark\Desktop\001118FinalRuleonHeadStartEligibilityWebcast(2).mp4"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lclark@nc-cada.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ideo" Target="file:///C:\Users\Lamont%20Clark\Desktop\001548HSPPSERSEA.mp4" TargetMode="Externa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clkc.ohs.acf.hhs.gov/policy/45-cfr-chap-xiii/_lin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eclkc.ohs.acf.hhs.gov/policy/45-cfr-chap-xiii/_lin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772400" cy="1470025"/>
          </a:xfrm>
        </p:spPr>
        <p:txBody>
          <a:bodyPr>
            <a:normAutofit fontScale="90000"/>
          </a:bodyPr>
          <a:lstStyle/>
          <a:p>
            <a:pPr algn="ctr"/>
            <a:r>
              <a:rPr lang="en-US" dirty="0" smtClean="0"/>
              <a:t>ERSEA/ Final Rule/ ChildPlus Training</a:t>
            </a:r>
            <a:r>
              <a:rPr lang="en-US" smtClean="0"/>
              <a:t/>
            </a:r>
            <a:br>
              <a:rPr lang="en-US" smtClean="0"/>
            </a:br>
            <a:r>
              <a:rPr lang="en-US" smtClean="0"/>
              <a:t>2020-2021</a:t>
            </a:r>
            <a:endParaRPr lang="en-US" dirty="0"/>
          </a:p>
        </p:txBody>
      </p:sp>
      <p:sp>
        <p:nvSpPr>
          <p:cNvPr id="3" name="Subtitle 2"/>
          <p:cNvSpPr>
            <a:spLocks noGrp="1"/>
          </p:cNvSpPr>
          <p:nvPr>
            <p:ph type="subTitle" idx="1"/>
          </p:nvPr>
        </p:nvSpPr>
        <p:spPr>
          <a:xfrm>
            <a:off x="1295400" y="2590800"/>
            <a:ext cx="6400800" cy="2438400"/>
          </a:xfrm>
        </p:spPr>
        <p:txBody>
          <a:bodyPr/>
          <a:lstStyle/>
          <a:p>
            <a:r>
              <a:rPr lang="en-US" dirty="0" smtClean="0"/>
              <a:t>For CADA Board of Directors</a:t>
            </a:r>
          </a:p>
          <a:p>
            <a:r>
              <a:rPr lang="en-US" dirty="0" smtClean="0"/>
              <a:t>CADA Policy Council</a:t>
            </a:r>
          </a:p>
          <a:p>
            <a:r>
              <a:rPr lang="en-US" dirty="0" smtClean="0"/>
              <a:t>CADA Parent Committees</a:t>
            </a:r>
          </a:p>
          <a:p>
            <a:r>
              <a:rPr lang="en-US" dirty="0" smtClean="0"/>
              <a:t>CADA Eligibility Determination Staff</a:t>
            </a:r>
            <a:endParaRPr lang="en-US" dirty="0"/>
          </a:p>
        </p:txBody>
      </p:sp>
    </p:spTree>
  </p:cSld>
  <p:clrMapOvr>
    <a:masterClrMapping/>
  </p:clrMapOvr>
  <p:transition advTm="5885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Verifying age</a:t>
            </a:r>
            <a:endParaRPr lang="en-US" dirty="0"/>
          </a:p>
        </p:txBody>
      </p:sp>
      <p:sp>
        <p:nvSpPr>
          <p:cNvPr id="3" name="Content Placeholder 2"/>
          <p:cNvSpPr>
            <a:spLocks noGrp="1"/>
          </p:cNvSpPr>
          <p:nvPr>
            <p:ph idx="1"/>
          </p:nvPr>
        </p:nvSpPr>
        <p:spPr/>
        <p:txBody>
          <a:bodyPr>
            <a:normAutofit/>
          </a:bodyPr>
          <a:lstStyle/>
          <a:p>
            <a:pPr>
              <a:buNone/>
            </a:pPr>
            <a:r>
              <a:rPr lang="en-US" dirty="0" smtClean="0"/>
              <a:t> Program staff must verify a child’s age according to program policies and procedures. A program’s policies and procedures cannot require families to provide documents that confirm a child’s age, if doing so creates a barrier for the family to enroll the child.</a:t>
            </a:r>
          </a:p>
          <a:p>
            <a:pPr>
              <a:buNone/>
            </a:pPr>
            <a:r>
              <a:rPr lang="en-US" dirty="0" smtClean="0"/>
              <a:t>CADA uses:</a:t>
            </a:r>
          </a:p>
          <a:p>
            <a:r>
              <a:rPr lang="en-US" dirty="0" smtClean="0"/>
              <a:t> Birth Certificates, Medicaid Cards, Immunization record, and other documents as proof of age.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Eligibility requirements</a:t>
            </a: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smtClean="0"/>
              <a:t>A pregnant woman or a child is eligible if:</a:t>
            </a:r>
          </a:p>
          <a:p>
            <a:r>
              <a:rPr lang="en-US" dirty="0" smtClean="0"/>
              <a:t>The family’s </a:t>
            </a:r>
            <a:r>
              <a:rPr lang="en-US" dirty="0" smtClean="0">
                <a:hlinkClick r:id="rId2"/>
              </a:rPr>
              <a:t>income</a:t>
            </a:r>
            <a:r>
              <a:rPr lang="en-US" dirty="0" smtClean="0"/>
              <a:t> is equal to or below the poverty line; or,</a:t>
            </a:r>
          </a:p>
          <a:p>
            <a:r>
              <a:rPr lang="en-US" dirty="0" smtClean="0"/>
              <a:t>The family is eligible for or, in the absence of child care, would be potentially eligible for public assistance; including TANF child-only payments, or,</a:t>
            </a:r>
          </a:p>
          <a:p>
            <a:r>
              <a:rPr lang="en-US" dirty="0" smtClean="0"/>
              <a:t>The child is homeless, as defined in part </a:t>
            </a:r>
            <a:r>
              <a:rPr lang="en-US" dirty="0" smtClean="0">
                <a:hlinkClick r:id="rId3" tooltip="Go to the webpage"/>
              </a:rPr>
              <a:t>1305</a:t>
            </a:r>
            <a:r>
              <a:rPr lang="en-US" dirty="0" smtClean="0"/>
              <a:t>; or,</a:t>
            </a:r>
          </a:p>
          <a:p>
            <a:r>
              <a:rPr lang="en-US" dirty="0" smtClean="0"/>
              <a:t>The child is in </a:t>
            </a:r>
            <a:r>
              <a:rPr lang="en-US" dirty="0" smtClean="0">
                <a:hlinkClick r:id="rId2"/>
              </a:rPr>
              <a:t>foster care</a:t>
            </a:r>
            <a:r>
              <a:rPr lang="en-US" dirty="0" smtClean="0"/>
              <a: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Verifying eligibility</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To verify eligibility based on income, program staff must use tax forms, pay stubs, or other proof of income to determine the family income for the </a:t>
            </a:r>
            <a:r>
              <a:rPr lang="en-US" dirty="0" smtClean="0">
                <a:hlinkClick r:id="rId2"/>
              </a:rPr>
              <a:t>relevant time period</a:t>
            </a:r>
            <a:r>
              <a:rPr lang="en-US" dirty="0" smtClean="0"/>
              <a:t>.</a:t>
            </a:r>
            <a:endParaRPr lang="en-US" dirty="0"/>
          </a:p>
          <a:p>
            <a:endParaRPr lang="en-US" dirty="0" smtClean="0"/>
          </a:p>
          <a:p>
            <a:pPr>
              <a:buNone/>
            </a:pPr>
            <a:r>
              <a:rPr lang="en-US" b="1" dirty="0" smtClean="0"/>
              <a:t>Relevant time period</a:t>
            </a:r>
            <a:r>
              <a:rPr lang="en-US" dirty="0" smtClean="0"/>
              <a:t> means: (A) the 12 months preceding the month in which the application is submitted; or (B) during the calendar year preceding the calendar year in which the application is submitted, whichever more accurately reflects the needs of the family at the time of application.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Verifying eligibility</a:t>
            </a:r>
            <a:endParaRPr lang="en-US" dirty="0"/>
          </a:p>
        </p:txBody>
      </p:sp>
      <p:sp>
        <p:nvSpPr>
          <p:cNvPr id="3" name="Content Placeholder 2"/>
          <p:cNvSpPr>
            <a:spLocks noGrp="1"/>
          </p:cNvSpPr>
          <p:nvPr>
            <p:ph idx="1"/>
          </p:nvPr>
        </p:nvSpPr>
        <p:spPr/>
        <p:txBody>
          <a:bodyPr/>
          <a:lstStyle/>
          <a:p>
            <a:r>
              <a:rPr lang="en-US" dirty="0" smtClean="0"/>
              <a:t>We have other documents to verify if family is considered homeless, or in foster care.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Eligibility requirements</a:t>
            </a:r>
            <a:r>
              <a:rPr lang="en-US" dirty="0" smtClean="0"/>
              <a:t>. </a:t>
            </a:r>
            <a:endParaRPr lang="en-US" dirty="0"/>
          </a:p>
        </p:txBody>
      </p:sp>
      <p:sp>
        <p:nvSpPr>
          <p:cNvPr id="3" name="Content Placeholder 2"/>
          <p:cNvSpPr>
            <a:spLocks noGrp="1"/>
          </p:cNvSpPr>
          <p:nvPr>
            <p:ph idx="1"/>
          </p:nvPr>
        </p:nvSpPr>
        <p:spPr/>
        <p:txBody>
          <a:bodyPr/>
          <a:lstStyle/>
          <a:p>
            <a:r>
              <a:rPr lang="en-US" dirty="0" smtClean="0"/>
              <a:t>If the family does not meet a program may enroll a child who would benefit from services, provided that these participants only make up to 10 percent of a program’s enrollment.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Additional allowances for programs</a:t>
            </a:r>
            <a:r>
              <a:rPr lang="en-US" dirty="0" smtClean="0"/>
              <a:t>.</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A program may enroll an additional 35 percent of participants whose families do not meet a criterion described in paragraph (c) of this section and whose incomes are below 130 percent of the poverty line, if the program:</a:t>
            </a:r>
          </a:p>
          <a:p>
            <a:r>
              <a:rPr lang="en-US" dirty="0" smtClean="0"/>
              <a:t>Establishes and implements outreach, and enrollment policies and procedures to ensure it is meeting the needs of eligible pregnant women, children, and children with disabilities, before serving pregnant women or children who do not meet the criteria .</a:t>
            </a:r>
          </a:p>
          <a:p>
            <a:r>
              <a:rPr lang="en-US" dirty="0" smtClean="0"/>
              <a:t>If a program chooses to enroll participants who do not meet a criterion and whose family incomes are between 100 and 130 percent of the poverty line, CADA must be able to report to the Head Start regional program office:</a:t>
            </a:r>
          </a:p>
          <a:p>
            <a:r>
              <a:rPr lang="en-US" dirty="0" smtClean="0"/>
              <a:t>How it is meeting the needs of low-income families or families potentially eligible for public assistance, </a:t>
            </a:r>
            <a:r>
              <a:rPr lang="en-US" dirty="0" smtClean="0">
                <a:hlinkClick r:id="rId2"/>
              </a:rPr>
              <a:t>homeless children</a:t>
            </a:r>
            <a:r>
              <a:rPr lang="en-US" dirty="0" smtClean="0"/>
              <a:t>, and children in foster care, and include local demographic data on these populations;</a:t>
            </a:r>
          </a:p>
          <a:p>
            <a:r>
              <a:rPr lang="en-US" dirty="0" smtClean="0"/>
              <a:t> Outreach and enrollment policies and procedures that ensure it is meeting the needs of eligible children or pregnant women, before serving over-income children or pregnant women;</a:t>
            </a:r>
          </a:p>
          <a:p>
            <a:r>
              <a:rPr lang="en-US" dirty="0" smtClean="0"/>
              <a:t> Efforts, including outreach, to be fully enrolled with eligible pregnant women or children;</a:t>
            </a:r>
          </a:p>
          <a:p>
            <a:r>
              <a:rPr lang="en-US" dirty="0" smtClean="0"/>
              <a:t> Policies, procedures, and selection criteria it uses to serve eligible children;</a:t>
            </a:r>
          </a:p>
          <a:p>
            <a:r>
              <a:rPr lang="en-US" dirty="0" smtClean="0"/>
              <a:t>Its current enrollment and its enrollment for the previous year;</a:t>
            </a:r>
          </a:p>
          <a:p>
            <a:r>
              <a:rPr lang="en-US" dirty="0" smtClean="0"/>
              <a:t>The number of pregnant women and children served.</a:t>
            </a:r>
          </a:p>
          <a:p>
            <a:r>
              <a:rPr lang="en-US" dirty="0" smtClean="0"/>
              <a:t>The eligibility criteria category of each child on the program’s waiting list.</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Eligibility duration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If a child is determined eligible and is participating in a Head Start program, he or she will remain eligible through the end of the succeeding program year except that the Head Start program may choose not to enroll a child when there are compelling reasons for the child not to remain in Head Start, such as when there is a change in the child's family income and there is a child with a greater need for Head Start services.</a:t>
            </a:r>
          </a:p>
          <a:p>
            <a:r>
              <a:rPr lang="en-US" dirty="0" smtClean="0"/>
              <a:t>If a child moves from an Early Head Start program to a Head Start program, program staff must verify the family’s eligibility again.</a:t>
            </a:r>
          </a:p>
          <a:p>
            <a:r>
              <a:rPr lang="en-US" dirty="0" smtClean="0"/>
              <a:t>If a program operates both an Early Head Start and a Head Start program, and the parents wish to enroll their child who has been enrolled in the program’s Early Head Start, the program must ensure, whenever possible, the child receives Head Start services until enrolled in school, provided the child is eligible.</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 Keeping</a:t>
            </a:r>
            <a:endParaRPr lang="en-US" dirty="0"/>
          </a:p>
        </p:txBody>
      </p:sp>
      <p:sp>
        <p:nvSpPr>
          <p:cNvPr id="3" name="Content Placeholder 2"/>
          <p:cNvSpPr>
            <a:spLocks noGrp="1"/>
          </p:cNvSpPr>
          <p:nvPr>
            <p:ph idx="1"/>
          </p:nvPr>
        </p:nvSpPr>
        <p:spPr/>
        <p:txBody>
          <a:bodyPr/>
          <a:lstStyle/>
          <a:p>
            <a:pPr>
              <a:buNone/>
            </a:pPr>
            <a:r>
              <a:rPr lang="en-US" dirty="0" smtClean="0"/>
              <a:t>A program must keep eligibility determination records for each participant and ongoing records of the eligibility training for staff. A program may keep these records electronically.</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 Keeping</a:t>
            </a:r>
            <a:endParaRPr lang="en-US" dirty="0"/>
          </a:p>
        </p:txBody>
      </p:sp>
      <p:sp>
        <p:nvSpPr>
          <p:cNvPr id="3" name="Content Placeholder 2"/>
          <p:cNvSpPr>
            <a:spLocks noGrp="1"/>
          </p:cNvSpPr>
          <p:nvPr>
            <p:ph idx="1"/>
          </p:nvPr>
        </p:nvSpPr>
        <p:spPr>
          <a:xfrm>
            <a:off x="457200" y="1600200"/>
            <a:ext cx="8534400" cy="4648200"/>
          </a:xfrm>
        </p:spPr>
        <p:txBody>
          <a:bodyPr>
            <a:normAutofit/>
          </a:bodyPr>
          <a:lstStyle/>
          <a:p>
            <a:pPr>
              <a:buNone/>
            </a:pPr>
            <a:r>
              <a:rPr lang="en-US" dirty="0" smtClean="0"/>
              <a:t>Each eligibility determination record must include:</a:t>
            </a:r>
          </a:p>
          <a:p>
            <a:r>
              <a:rPr lang="en-US" dirty="0" smtClean="0"/>
              <a:t>Copies of any documents or statements, including declarations, that are deemed necessary to verify eligibility</a:t>
            </a:r>
          </a:p>
          <a:p>
            <a:r>
              <a:rPr lang="en-US" dirty="0" smtClean="0"/>
              <a:t>A statement that program staff has made reasonable efforts to verify information by:</a:t>
            </a:r>
          </a:p>
          <a:p>
            <a:r>
              <a:rPr lang="en-US" dirty="0" smtClean="0"/>
              <a:t>Conducting either an in-person, or a telephone interview with the family.</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 Keeping</a:t>
            </a:r>
            <a:endParaRPr lang="en-US" dirty="0"/>
          </a:p>
        </p:txBody>
      </p:sp>
      <p:sp>
        <p:nvSpPr>
          <p:cNvPr id="3" name="Content Placeholder 2"/>
          <p:cNvSpPr>
            <a:spLocks noGrp="1"/>
          </p:cNvSpPr>
          <p:nvPr>
            <p:ph idx="1"/>
          </p:nvPr>
        </p:nvSpPr>
        <p:spPr/>
        <p:txBody>
          <a:bodyPr>
            <a:normAutofit/>
          </a:bodyPr>
          <a:lstStyle/>
          <a:p>
            <a:pPr>
              <a:buNone/>
            </a:pPr>
            <a:r>
              <a:rPr lang="en-US" dirty="0" smtClean="0"/>
              <a:t>A statement that identifies whether:</a:t>
            </a:r>
          </a:p>
          <a:p>
            <a:r>
              <a:rPr lang="en-US" dirty="0" smtClean="0"/>
              <a:t>The family’s income is below income guidelines for its size, and lists the family’s size;</a:t>
            </a:r>
          </a:p>
          <a:p>
            <a:r>
              <a:rPr lang="en-US" dirty="0" smtClean="0"/>
              <a:t>The family is eligible for or, in the absence of child care, potentially eligible for public assistance.</a:t>
            </a:r>
          </a:p>
          <a:p>
            <a:r>
              <a:rPr lang="en-US" dirty="0" smtClean="0"/>
              <a:t>The child is a homeless child or the child is in foster care.</a:t>
            </a:r>
          </a:p>
          <a:p>
            <a:r>
              <a:rPr lang="en-US" dirty="0" smtClean="0"/>
              <a:t>The family was determined to be eligible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Eligibility Final Rule</a:t>
            </a:r>
            <a:endParaRPr lang="en-US" dirty="0"/>
          </a:p>
        </p:txBody>
      </p:sp>
      <p:pic>
        <p:nvPicPr>
          <p:cNvPr id="4" name="001118FinalRuleonHeadStartEligibilityWebcast(2).mp4">
            <a:hlinkClick r:id="" action="ppaction://media"/>
          </p:cNvPr>
          <p:cNvPicPr>
            <a:picLocks noGrp="1" noRot="1" noChangeAspect="1"/>
          </p:cNvPicPr>
          <p:nvPr>
            <p:ph idx="1"/>
            <a:videoFile r:link="rId1"/>
          </p:nvPr>
        </p:nvPicPr>
        <p:blipFill>
          <a:blip r:embed="rId3" cstate="print"/>
          <a:stretch>
            <a:fillRect/>
          </a:stretch>
        </p:blipFill>
        <p:spPr>
          <a:xfrm>
            <a:off x="669925" y="1935163"/>
            <a:ext cx="7804150" cy="4389437"/>
          </a:xfrm>
          <a:prstGeom prst="rect">
            <a:avLst/>
          </a:prstGeom>
        </p:spPr>
      </p:pic>
    </p:spTree>
  </p:cSld>
  <p:clrMapOvr>
    <a:masterClrMapping/>
  </p:clrMapOvr>
  <p:transition advTm="8084"/>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vol="80000">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 Keeping</a:t>
            </a:r>
            <a:endParaRPr lang="en-US" dirty="0"/>
          </a:p>
        </p:txBody>
      </p:sp>
      <p:sp>
        <p:nvSpPr>
          <p:cNvPr id="3" name="Content Placeholder 2"/>
          <p:cNvSpPr>
            <a:spLocks noGrp="1"/>
          </p:cNvSpPr>
          <p:nvPr>
            <p:ph idx="1"/>
          </p:nvPr>
        </p:nvSpPr>
        <p:spPr/>
        <p:txBody>
          <a:bodyPr/>
          <a:lstStyle/>
          <a:p>
            <a:r>
              <a:rPr lang="en-US" dirty="0" smtClean="0"/>
              <a:t>A program must keep eligibility determination records for those currently enrolled, as long as they are enrolled, and, for one year after they have either stopped receiving services; or are no longer enrolled.</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Training on eligibility</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A program must train all governing body, policy council, management, and staff who determine eligibility on applicable federal regulations and program policies and procedures. Training must, at a minimum:</a:t>
            </a:r>
          </a:p>
          <a:p>
            <a:r>
              <a:rPr lang="en-US" dirty="0" smtClean="0"/>
              <a:t>Include methods on how to collect complete and accurate eligibility information from families and third party sources;</a:t>
            </a:r>
          </a:p>
          <a:p>
            <a:r>
              <a:rPr lang="en-US" dirty="0" smtClean="0"/>
              <a:t>Incorporate strategies for treating families with dignity and respect and for dealing with possible issues of domestic violence, stigma, and privacy; and,</a:t>
            </a:r>
          </a:p>
          <a:p>
            <a:r>
              <a:rPr lang="en-US" dirty="0" smtClean="0"/>
              <a:t>Explain program policies and procedures that describe actions taken against staff, families, or participants who attempt to provide or intentionally provide false information.</a:t>
            </a:r>
          </a:p>
          <a:p>
            <a:pPr lvl="1"/>
            <a:r>
              <a:rPr lang="en-US" i="1" dirty="0" smtClean="0"/>
              <a:t>Program policies and procedures on violating eligibility determination regulations</a:t>
            </a:r>
            <a:r>
              <a:rPr lang="en-US" dirty="0" smtClean="0"/>
              <a:t>. A program must establish written policies and procedures that describe all actions taken against staff who intentionally violate federal and program eligibility determination regulations and who enroll pregnant women and children that are not eligible to receive Early Head Start or Head Start services. </a:t>
            </a:r>
            <a:r>
              <a:rPr lang="en-US" b="1" i="1" dirty="0" smtClean="0"/>
              <a:t>See CADA disciplinary action policy and procedure</a:t>
            </a:r>
            <a:r>
              <a:rPr lang="en-US" dirty="0" smtClean="0"/>
              <a:t>.</a:t>
            </a:r>
          </a:p>
          <a:p>
            <a:r>
              <a:rPr lang="en-US" dirty="0" smtClean="0"/>
              <a:t> A program must train management and staff members who make eligibility determinations within 90 days of hiring new staff.</a:t>
            </a:r>
          </a:p>
          <a:p>
            <a:r>
              <a:rPr lang="en-US" dirty="0" smtClean="0"/>
              <a:t> A program must train all governing body and policy council members within 180 days of the beginning of the term of a new governing body or policy council.</a:t>
            </a:r>
          </a:p>
          <a:p>
            <a:r>
              <a:rPr lang="en-US" dirty="0" smtClean="0"/>
              <a:t> A program must develop policies on how often training will be provided after the initial training.</a:t>
            </a:r>
          </a:p>
          <a:p>
            <a:pPr lvl="1"/>
            <a:r>
              <a:rPr lang="en-US" dirty="0" smtClean="0"/>
              <a:t>Training for governing body and policy council members within the first 120 days of a new program term, and 120 of a new governing body.</a:t>
            </a:r>
          </a:p>
          <a:p>
            <a:pPr lvl="1"/>
            <a:r>
              <a:rPr lang="en-US" dirty="0" smtClean="0"/>
              <a:t>Ongoing training is provided as changes occur or are updated, and as requested or needed.</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 &amp; A</a:t>
            </a:r>
            <a:endParaRPr lang="en-US" dirty="0"/>
          </a:p>
        </p:txBody>
      </p:sp>
      <p:sp>
        <p:nvSpPr>
          <p:cNvPr id="3" name="Content Placeholder 2"/>
          <p:cNvSpPr>
            <a:spLocks noGrp="1"/>
          </p:cNvSpPr>
          <p:nvPr>
            <p:ph idx="1"/>
          </p:nvPr>
        </p:nvSpPr>
        <p:spPr/>
        <p:txBody>
          <a:bodyPr/>
          <a:lstStyle/>
          <a:p>
            <a:r>
              <a:rPr lang="en-US" dirty="0" smtClean="0"/>
              <a:t>If you have any questions or concerns, you can reach me by email at </a:t>
            </a:r>
            <a:r>
              <a:rPr lang="en-US" dirty="0" smtClean="0">
                <a:hlinkClick r:id="rId2"/>
              </a:rPr>
              <a:t>lclark@nc-cada.org</a:t>
            </a:r>
            <a:endParaRPr lang="en-US" dirty="0" smtClean="0"/>
          </a:p>
          <a:p>
            <a:pPr>
              <a:buNone/>
            </a:pPr>
            <a:endParaRPr lang="en-US" dirty="0" smtClean="0"/>
          </a:p>
          <a:p>
            <a:r>
              <a:rPr lang="en-US" dirty="0" smtClean="0"/>
              <a:t>This training  video will be made available for future training and as a refresher for those who would like to revisit it.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ERSEA- What is ERSEA?</a:t>
            </a:r>
            <a:endParaRPr lang="en-US" dirty="0"/>
          </a:p>
        </p:txBody>
      </p:sp>
      <p:pic>
        <p:nvPicPr>
          <p:cNvPr id="4" name="001548HSPPSERSEA.mp4">
            <a:hlinkClick r:id="" action="ppaction://media"/>
          </p:cNvPr>
          <p:cNvPicPr>
            <a:picLocks noGrp="1" noRot="1" noChangeAspect="1"/>
          </p:cNvPicPr>
          <p:nvPr>
            <p:ph idx="1"/>
            <a:videoFile r:link="rId1"/>
          </p:nvPr>
        </p:nvPicPr>
        <p:blipFill>
          <a:blip r:embed="rId4" cstate="print"/>
          <a:stretch>
            <a:fillRect/>
          </a:stretch>
        </p:blipFill>
        <p:spPr>
          <a:xfrm>
            <a:off x="1524000" y="2414588"/>
            <a:ext cx="6096000" cy="3429000"/>
          </a:xfrm>
          <a:prstGeom prst="rect">
            <a:avLst/>
          </a:prstGeom>
        </p:spPr>
      </p:pic>
    </p:spTree>
  </p:cSld>
  <p:clrMapOvr>
    <a:masterClrMapping/>
  </p:clrMapOvr>
  <p:transition advTm="445255"/>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Area</a:t>
            </a:r>
            <a:endParaRPr lang="en-US" dirty="0"/>
          </a:p>
        </p:txBody>
      </p:sp>
      <p:sp>
        <p:nvSpPr>
          <p:cNvPr id="3" name="Content Placeholder 2"/>
          <p:cNvSpPr>
            <a:spLocks noGrp="1"/>
          </p:cNvSpPr>
          <p:nvPr>
            <p:ph idx="1"/>
          </p:nvPr>
        </p:nvSpPr>
        <p:spPr/>
        <p:txBody>
          <a:bodyPr/>
          <a:lstStyle/>
          <a:p>
            <a:r>
              <a:rPr lang="en-US" dirty="0" smtClean="0"/>
              <a:t>Complete a community need assessment </a:t>
            </a:r>
          </a:p>
          <a:p>
            <a:pPr lvl="1"/>
            <a:r>
              <a:rPr lang="en-US" dirty="0" smtClean="0"/>
              <a:t>(a)</a:t>
            </a:r>
            <a:r>
              <a:rPr lang="en-US" i="1" dirty="0" smtClean="0"/>
              <a:t> Service area.</a:t>
            </a:r>
            <a:r>
              <a:rPr lang="en-US" dirty="0" smtClean="0"/>
              <a:t> (1) A program must propose a service area in the grant application and define the area by county or sub-county area, such as a municipality, town or census tract or jurisdiction of a federally recognized Indian reservation.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Determining Community Needs</a:t>
            </a:r>
            <a:endParaRPr lang="en-US" dirty="0"/>
          </a:p>
        </p:txBody>
      </p:sp>
      <p:sp>
        <p:nvSpPr>
          <p:cNvPr id="3" name="Content Placeholder 2"/>
          <p:cNvSpPr>
            <a:spLocks noGrp="1"/>
          </p:cNvSpPr>
          <p:nvPr>
            <p:ph idx="1"/>
          </p:nvPr>
        </p:nvSpPr>
        <p:spPr/>
        <p:txBody>
          <a:bodyPr>
            <a:normAutofit/>
          </a:bodyPr>
          <a:lstStyle/>
          <a:p>
            <a:r>
              <a:rPr lang="en-US" i="1" dirty="0" smtClean="0"/>
              <a:t>Community wide strategic planning and needs assessment (community assessment)</a:t>
            </a:r>
            <a:r>
              <a:rPr lang="en-US" dirty="0" smtClean="0"/>
              <a:t>. (1) To design a program that meets community needs, and builds on strengths and resources, a program must conduct a community assessment at least once over the five-year grant period.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Assessment</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community assessment must use data that describes community strengths, needs, and resources and include, at a minimum:</a:t>
            </a:r>
          </a:p>
          <a:p>
            <a:r>
              <a:rPr lang="en-US" dirty="0" smtClean="0"/>
              <a:t>(</a:t>
            </a:r>
            <a:r>
              <a:rPr lang="en-US" dirty="0" err="1" smtClean="0"/>
              <a:t>i</a:t>
            </a:r>
            <a:r>
              <a:rPr lang="en-US" dirty="0" smtClean="0"/>
              <a:t>) The number of eligible infants, toddlers, preschool age children, and expectant mothers, including their geographic location, race, ethnicity, and languages they speak, including:</a:t>
            </a:r>
          </a:p>
          <a:p>
            <a:r>
              <a:rPr lang="en-US" dirty="0" smtClean="0"/>
              <a:t>(A) Children experiencing homelessness in collaboration with, to the extent possible, McKinney-Vento Local Education Agency Liaisons (42 U.S.C. 11432 (6)(A));</a:t>
            </a:r>
          </a:p>
          <a:p>
            <a:r>
              <a:rPr lang="en-US" dirty="0" smtClean="0"/>
              <a:t>(B) Children in </a:t>
            </a:r>
            <a:r>
              <a:rPr lang="en-US" dirty="0" smtClean="0">
                <a:hlinkClick r:id="rId2"/>
              </a:rPr>
              <a:t>foster care</a:t>
            </a:r>
            <a:r>
              <a:rPr lang="en-US" dirty="0" smtClean="0"/>
              <a:t>; and</a:t>
            </a:r>
          </a:p>
          <a:p>
            <a:r>
              <a:rPr lang="en-US" dirty="0" smtClean="0"/>
              <a:t>(C) Children with disabilities, including types of disabilities and relevant services and resources provided to these children by community agencies;</a:t>
            </a:r>
          </a:p>
          <a:p>
            <a:r>
              <a:rPr lang="en-US" dirty="0" smtClean="0"/>
              <a:t>(ii) The education, health, nutrition and social service needs of eligible children and their families, including prevalent social or economic factors that impact their well-being;</a:t>
            </a:r>
          </a:p>
          <a:p>
            <a:r>
              <a:rPr lang="en-US" dirty="0" smtClean="0"/>
              <a:t>(iii) Typical work, school, and training schedules of parents with eligible children;</a:t>
            </a:r>
          </a:p>
          <a:p>
            <a:r>
              <a:rPr lang="en-US" dirty="0" smtClean="0"/>
              <a:t>(iv) Other child development, child care centers, and family child care programs that serve eligible children, including home visiting, publicly funded state and local preschools, and the approximate number of eligible children served;</a:t>
            </a:r>
          </a:p>
          <a:p>
            <a:r>
              <a:rPr lang="en-US" dirty="0" smtClean="0"/>
              <a:t>(v) Resources that are available in the community to address the needs of eligible children and their families; and,</a:t>
            </a:r>
          </a:p>
          <a:p>
            <a:r>
              <a:rPr lang="en-US" dirty="0" smtClean="0"/>
              <a:t>(vi) Strengths of the community.</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Assessment</a:t>
            </a:r>
            <a:endParaRPr lang="en-US" dirty="0"/>
          </a:p>
        </p:txBody>
      </p:sp>
      <p:sp>
        <p:nvSpPr>
          <p:cNvPr id="3" name="Content Placeholder 2"/>
          <p:cNvSpPr>
            <a:spLocks noGrp="1"/>
          </p:cNvSpPr>
          <p:nvPr>
            <p:ph idx="1"/>
          </p:nvPr>
        </p:nvSpPr>
        <p:spPr/>
        <p:txBody>
          <a:bodyPr>
            <a:normAutofit/>
          </a:bodyPr>
          <a:lstStyle/>
          <a:p>
            <a:r>
              <a:rPr lang="en-US" dirty="0" smtClean="0"/>
              <a:t>(2) A program must annually review and update the community assessment to reflect any significant changes including increased availability of publicly-funded pre-kindergarten- (including an assessment of how the pre-kindergarten available in the community meets the needs of the parents and children served by the program, and whether it is offered for a full school day), rates of family and child homelessness, and significant shifts in community demographics and resources.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95400"/>
          </a:xfrm>
        </p:spPr>
        <p:txBody>
          <a:bodyPr>
            <a:normAutofit fontScale="90000"/>
          </a:bodyPr>
          <a:lstStyle/>
          <a:p>
            <a:r>
              <a:rPr lang="en-US" sz="3100" b="1" dirty="0" smtClean="0">
                <a:latin typeface="Times New Roman" pitchFamily="18" charset="0"/>
                <a:cs typeface="Times New Roman" pitchFamily="18" charset="0"/>
              </a:rPr>
              <a:t>1302.12 Determining, verifying, and documenting eligibility.</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a:bodyPr>
          <a:lstStyle/>
          <a:p>
            <a:pPr>
              <a:buNone/>
            </a:pPr>
            <a:r>
              <a:rPr lang="en-US" dirty="0" smtClean="0">
                <a:hlinkClick r:id="rId2"/>
              </a:rPr>
              <a:t>Program</a:t>
            </a:r>
            <a:r>
              <a:rPr lang="en-US" dirty="0" smtClean="0"/>
              <a:t> staff must:</a:t>
            </a:r>
          </a:p>
          <a:p>
            <a:r>
              <a:rPr lang="en-US" dirty="0" smtClean="0"/>
              <a:t>Conduct an in-person interview with each family.</a:t>
            </a:r>
          </a:p>
          <a:p>
            <a:r>
              <a:rPr lang="en-US" dirty="0" smtClean="0">
                <a:hlinkClick r:id="rId2"/>
              </a:rPr>
              <a:t>Verify</a:t>
            </a:r>
            <a:r>
              <a:rPr lang="en-US" dirty="0" smtClean="0"/>
              <a:t> information  used to determine </a:t>
            </a:r>
            <a:r>
              <a:rPr lang="en-US" dirty="0" err="1" smtClean="0"/>
              <a:t>eligiblity</a:t>
            </a:r>
            <a:r>
              <a:rPr lang="en-US" dirty="0"/>
              <a:t>.</a:t>
            </a:r>
            <a:endParaRPr lang="en-US" dirty="0" smtClean="0"/>
          </a:p>
          <a:p>
            <a:r>
              <a:rPr lang="en-US" dirty="0" smtClean="0"/>
              <a:t>Create an eligibility determination record for enrolled </a:t>
            </a:r>
            <a:r>
              <a:rPr lang="en-US" dirty="0" smtClean="0">
                <a:hlinkClick r:id="rId2"/>
              </a:rPr>
              <a:t>participant</a:t>
            </a:r>
            <a:r>
              <a:rPr lang="en-US" dirty="0" smtClean="0"/>
              <a:t>s.</a:t>
            </a:r>
          </a:p>
          <a:p>
            <a:r>
              <a:rPr lang="en-US" dirty="0" smtClean="0"/>
              <a:t>Program staff may interview the family over the telephone if an in-person interview is not possible or convenient for the family.</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Age requirements</a:t>
            </a:r>
            <a:endParaRPr lang="en-US" dirty="0"/>
          </a:p>
        </p:txBody>
      </p:sp>
      <p:sp>
        <p:nvSpPr>
          <p:cNvPr id="3" name="Content Placeholder 2"/>
          <p:cNvSpPr>
            <a:spLocks noGrp="1"/>
          </p:cNvSpPr>
          <p:nvPr>
            <p:ph idx="1"/>
          </p:nvPr>
        </p:nvSpPr>
        <p:spPr/>
        <p:txBody>
          <a:bodyPr>
            <a:normAutofit/>
          </a:bodyPr>
          <a:lstStyle/>
          <a:p>
            <a:r>
              <a:rPr lang="en-US" dirty="0" smtClean="0"/>
              <a:t>For Early Head Start, except when the child is transitioning to Head Start, a child must be an infant or a toddler younger than three years old.</a:t>
            </a:r>
          </a:p>
          <a:p>
            <a:r>
              <a:rPr lang="en-US" dirty="0" smtClean="0"/>
              <a:t>For Head Start, a child must, Be at least three years old or, turn three years old by the date used to determine eligibility for public school in the community in which the Head Start program is located.</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301</TotalTime>
  <Words>1905</Words>
  <Application>Microsoft Office PowerPoint</Application>
  <PresentationFormat>On-screen Show (4:3)</PresentationFormat>
  <Paragraphs>102</Paragraphs>
  <Slides>22</Slides>
  <Notes>3</Notes>
  <HiddenSlides>0</HiddenSlides>
  <MMClips>2</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ERSEA/ Final Rule/ ChildPlus Training 2020-2021</vt:lpstr>
      <vt:lpstr>Eligibility Final Rule</vt:lpstr>
      <vt:lpstr>ERSEA- What is ERSEA?</vt:lpstr>
      <vt:lpstr>Service Area</vt:lpstr>
      <vt:lpstr>Determining Community Needs</vt:lpstr>
      <vt:lpstr>Community Assessment</vt:lpstr>
      <vt:lpstr>Community Assessment</vt:lpstr>
      <vt:lpstr>1302.12 Determining, verifying, and documenting eligibility. </vt:lpstr>
      <vt:lpstr>Age requirements</vt:lpstr>
      <vt:lpstr>Verifying age</vt:lpstr>
      <vt:lpstr>Eligibility requirements. </vt:lpstr>
      <vt:lpstr>Verifying eligibility</vt:lpstr>
      <vt:lpstr>Verifying eligibility</vt:lpstr>
      <vt:lpstr>Eligibility requirements. </vt:lpstr>
      <vt:lpstr>Additional allowances for programs.</vt:lpstr>
      <vt:lpstr>Eligibility duration</vt:lpstr>
      <vt:lpstr>Record Keeping</vt:lpstr>
      <vt:lpstr>Record Keeping</vt:lpstr>
      <vt:lpstr>Record Keeping</vt:lpstr>
      <vt:lpstr>Record Keeping</vt:lpstr>
      <vt:lpstr>Training on eligibility</vt:lpstr>
      <vt:lpstr>Q &amp; A</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lclark</dc:creator>
  <cp:lastModifiedBy>lclark</cp:lastModifiedBy>
  <cp:revision>7</cp:revision>
  <dcterms:created xsi:type="dcterms:W3CDTF">2019-09-09T15:38:07Z</dcterms:created>
  <dcterms:modified xsi:type="dcterms:W3CDTF">2020-12-03T22:19:35Z</dcterms:modified>
</cp:coreProperties>
</file>